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3"/>
  </p:notesMasterIdLst>
  <p:sldIdLst>
    <p:sldId id="256" r:id="rId2"/>
    <p:sldId id="258" r:id="rId3"/>
    <p:sldId id="260" r:id="rId4"/>
    <p:sldId id="261" r:id="rId5"/>
    <p:sldId id="262" r:id="rId6"/>
    <p:sldId id="263" r:id="rId7"/>
    <p:sldId id="257" r:id="rId8"/>
    <p:sldId id="266" r:id="rId9"/>
    <p:sldId id="259" r:id="rId10"/>
    <p:sldId id="26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52D"/>
    <a:srgbClr val="ECD4BC"/>
    <a:srgbClr val="EAC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145" autoAdjust="0"/>
  </p:normalViewPr>
  <p:slideViewPr>
    <p:cSldViewPr snapToGrid="0">
      <p:cViewPr varScale="1">
        <p:scale>
          <a:sx n="50" d="100"/>
          <a:sy n="50" d="100"/>
        </p:scale>
        <p:origin x="12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A3CAFB-DE41-4C35-907D-338C9FF4826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6DCDE4-8568-4EC5-9353-F15BEC4F180B}">
      <dgm:prSet/>
      <dgm:spPr/>
      <dgm:t>
        <a:bodyPr/>
        <a:lstStyle/>
        <a:p>
          <a:r>
            <a:rPr lang="en-US" b="1"/>
            <a:t>You</a:t>
          </a:r>
          <a:r>
            <a:rPr lang="en-US"/>
            <a:t> decide what happens to your belongings, not the government. </a:t>
          </a:r>
        </a:p>
      </dgm:t>
    </dgm:pt>
    <dgm:pt modelId="{34B66E0F-E3DA-4E8E-B785-7A25A04E46DD}" type="parTrans" cxnId="{8254BF45-65EE-444C-8733-A5A593BECBCD}">
      <dgm:prSet/>
      <dgm:spPr/>
      <dgm:t>
        <a:bodyPr/>
        <a:lstStyle/>
        <a:p>
          <a:endParaRPr lang="en-US"/>
        </a:p>
      </dgm:t>
    </dgm:pt>
    <dgm:pt modelId="{7C4A3405-FBE3-40EC-B1BC-9014A461B0FA}" type="sibTrans" cxnId="{8254BF45-65EE-444C-8733-A5A593BECBCD}">
      <dgm:prSet/>
      <dgm:spPr/>
      <dgm:t>
        <a:bodyPr/>
        <a:lstStyle/>
        <a:p>
          <a:endParaRPr lang="en-US"/>
        </a:p>
      </dgm:t>
    </dgm:pt>
    <dgm:pt modelId="{868E7478-8BDF-4B18-B527-9413AE7720AC}">
      <dgm:prSet custT="1"/>
      <dgm:spPr/>
      <dgm:t>
        <a:bodyPr/>
        <a:lstStyle/>
        <a:p>
          <a:r>
            <a:rPr lang="en-US" sz="1600" dirty="0"/>
            <a:t>Allows you to make decisions about healthcare ahead of time in case you are unable to do so on your own in the future. </a:t>
          </a:r>
        </a:p>
      </dgm:t>
    </dgm:pt>
    <dgm:pt modelId="{A524FA87-23E5-4E41-8B84-60DEA85E0CE2}" type="parTrans" cxnId="{D25B7C48-B387-4B88-974E-AE902D7BD51C}">
      <dgm:prSet/>
      <dgm:spPr/>
      <dgm:t>
        <a:bodyPr/>
        <a:lstStyle/>
        <a:p>
          <a:endParaRPr lang="en-US"/>
        </a:p>
      </dgm:t>
    </dgm:pt>
    <dgm:pt modelId="{C25987B2-47B9-4622-8505-FAB0B5E875CE}" type="sibTrans" cxnId="{D25B7C48-B387-4B88-974E-AE902D7BD51C}">
      <dgm:prSet/>
      <dgm:spPr/>
      <dgm:t>
        <a:bodyPr/>
        <a:lstStyle/>
        <a:p>
          <a:endParaRPr lang="en-US"/>
        </a:p>
      </dgm:t>
    </dgm:pt>
    <dgm:pt modelId="{870B2ABD-F269-4214-A5C9-1DA0B8743184}">
      <dgm:prSet custT="1"/>
      <dgm:spPr/>
      <dgm:t>
        <a:bodyPr/>
        <a:lstStyle/>
        <a:p>
          <a:r>
            <a:rPr lang="en-US" sz="1800" dirty="0"/>
            <a:t>Plan and provide for your children’s futures. </a:t>
          </a:r>
        </a:p>
      </dgm:t>
    </dgm:pt>
    <dgm:pt modelId="{4037898B-3146-4E1A-A188-38EF1A4117CA}" type="parTrans" cxnId="{5680EB50-5084-458F-AF4D-57F956B0D9C1}">
      <dgm:prSet/>
      <dgm:spPr/>
      <dgm:t>
        <a:bodyPr/>
        <a:lstStyle/>
        <a:p>
          <a:endParaRPr lang="en-US"/>
        </a:p>
      </dgm:t>
    </dgm:pt>
    <dgm:pt modelId="{412718F4-958C-4934-90EF-9573352D9E41}" type="sibTrans" cxnId="{5680EB50-5084-458F-AF4D-57F956B0D9C1}">
      <dgm:prSet/>
      <dgm:spPr/>
      <dgm:t>
        <a:bodyPr/>
        <a:lstStyle/>
        <a:p>
          <a:endParaRPr lang="en-US"/>
        </a:p>
      </dgm:t>
    </dgm:pt>
    <dgm:pt modelId="{77D75DA7-1994-4B10-B95F-6FCE5B68CE54}">
      <dgm:prSet custT="1"/>
      <dgm:spPr/>
      <dgm:t>
        <a:bodyPr/>
        <a:lstStyle/>
        <a:p>
          <a:r>
            <a:rPr lang="en-US" sz="1800" dirty="0"/>
            <a:t>Makes your loved ones’ lives easier by not overwhelming them with costly court processes.</a:t>
          </a:r>
        </a:p>
      </dgm:t>
    </dgm:pt>
    <dgm:pt modelId="{CCFB5335-1905-4DED-8F7F-5C30B0203B1E}" type="parTrans" cxnId="{2C2B22E5-1014-4489-BF05-02DEE4649CE7}">
      <dgm:prSet/>
      <dgm:spPr/>
      <dgm:t>
        <a:bodyPr/>
        <a:lstStyle/>
        <a:p>
          <a:endParaRPr lang="en-US"/>
        </a:p>
      </dgm:t>
    </dgm:pt>
    <dgm:pt modelId="{D1400087-592A-4DA9-99D5-4904FCD1882D}" type="sibTrans" cxnId="{2C2B22E5-1014-4489-BF05-02DEE4649CE7}">
      <dgm:prSet/>
      <dgm:spPr/>
      <dgm:t>
        <a:bodyPr/>
        <a:lstStyle/>
        <a:p>
          <a:endParaRPr lang="en-US"/>
        </a:p>
      </dgm:t>
    </dgm:pt>
    <dgm:pt modelId="{5DE8A75A-F3A3-4974-BBEC-E90AB35298FE}" type="pres">
      <dgm:prSet presAssocID="{9EA3CAFB-DE41-4C35-907D-338C9FF4826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FB8C3E6-4C5B-4A33-A330-FAC531488F49}" type="pres">
      <dgm:prSet presAssocID="{4F6DCDE4-8568-4EC5-9353-F15BEC4F180B}" presName="hierRoot1" presStyleCnt="0"/>
      <dgm:spPr/>
    </dgm:pt>
    <dgm:pt modelId="{62383472-9538-4654-B069-91CAF7FDF46A}" type="pres">
      <dgm:prSet presAssocID="{4F6DCDE4-8568-4EC5-9353-F15BEC4F180B}" presName="composite" presStyleCnt="0"/>
      <dgm:spPr/>
    </dgm:pt>
    <dgm:pt modelId="{A221F78B-2665-49EB-8AE6-A03A3E63FF00}" type="pres">
      <dgm:prSet presAssocID="{4F6DCDE4-8568-4EC5-9353-F15BEC4F180B}" presName="background" presStyleLbl="node0" presStyleIdx="0" presStyleCnt="4"/>
      <dgm:spPr/>
    </dgm:pt>
    <dgm:pt modelId="{92340556-9B2F-416C-A748-7DD6D517C6E4}" type="pres">
      <dgm:prSet presAssocID="{4F6DCDE4-8568-4EC5-9353-F15BEC4F180B}" presName="text" presStyleLbl="fgAcc0" presStyleIdx="0" presStyleCnt="4">
        <dgm:presLayoutVars>
          <dgm:chPref val="3"/>
        </dgm:presLayoutVars>
      </dgm:prSet>
      <dgm:spPr/>
    </dgm:pt>
    <dgm:pt modelId="{7A3985B7-93F2-4104-858E-DC6DB5638423}" type="pres">
      <dgm:prSet presAssocID="{4F6DCDE4-8568-4EC5-9353-F15BEC4F180B}" presName="hierChild2" presStyleCnt="0"/>
      <dgm:spPr/>
    </dgm:pt>
    <dgm:pt modelId="{7772DE2F-9E2E-425F-920C-F7BB86276BF8}" type="pres">
      <dgm:prSet presAssocID="{868E7478-8BDF-4B18-B527-9413AE7720AC}" presName="hierRoot1" presStyleCnt="0"/>
      <dgm:spPr/>
    </dgm:pt>
    <dgm:pt modelId="{C9A92F48-6535-4C54-9EE7-07FE667FE889}" type="pres">
      <dgm:prSet presAssocID="{868E7478-8BDF-4B18-B527-9413AE7720AC}" presName="composite" presStyleCnt="0"/>
      <dgm:spPr/>
    </dgm:pt>
    <dgm:pt modelId="{E583F0F4-C057-419A-B9AA-4AA3DA66CE47}" type="pres">
      <dgm:prSet presAssocID="{868E7478-8BDF-4B18-B527-9413AE7720AC}" presName="background" presStyleLbl="node0" presStyleIdx="1" presStyleCnt="4"/>
      <dgm:spPr/>
    </dgm:pt>
    <dgm:pt modelId="{4F428CEC-E3B8-4AC5-92EE-A17928B0F752}" type="pres">
      <dgm:prSet presAssocID="{868E7478-8BDF-4B18-B527-9413AE7720AC}" presName="text" presStyleLbl="fgAcc0" presStyleIdx="1" presStyleCnt="4">
        <dgm:presLayoutVars>
          <dgm:chPref val="3"/>
        </dgm:presLayoutVars>
      </dgm:prSet>
      <dgm:spPr/>
    </dgm:pt>
    <dgm:pt modelId="{B241C51C-CA57-4AE9-8816-25336522318A}" type="pres">
      <dgm:prSet presAssocID="{868E7478-8BDF-4B18-B527-9413AE7720AC}" presName="hierChild2" presStyleCnt="0"/>
      <dgm:spPr/>
    </dgm:pt>
    <dgm:pt modelId="{BBDF843D-3A54-4EC1-A259-540240C19FE3}" type="pres">
      <dgm:prSet presAssocID="{870B2ABD-F269-4214-A5C9-1DA0B8743184}" presName="hierRoot1" presStyleCnt="0"/>
      <dgm:spPr/>
    </dgm:pt>
    <dgm:pt modelId="{0B9FD5D0-5B18-4D99-A59E-A644FA5FCECE}" type="pres">
      <dgm:prSet presAssocID="{870B2ABD-F269-4214-A5C9-1DA0B8743184}" presName="composite" presStyleCnt="0"/>
      <dgm:spPr/>
    </dgm:pt>
    <dgm:pt modelId="{E49DD5A0-7F1A-412F-A709-02083D85D3FE}" type="pres">
      <dgm:prSet presAssocID="{870B2ABD-F269-4214-A5C9-1DA0B8743184}" presName="background" presStyleLbl="node0" presStyleIdx="2" presStyleCnt="4"/>
      <dgm:spPr/>
    </dgm:pt>
    <dgm:pt modelId="{B66ACF4A-7E99-478D-88F1-C58F74200C26}" type="pres">
      <dgm:prSet presAssocID="{870B2ABD-F269-4214-A5C9-1DA0B8743184}" presName="text" presStyleLbl="fgAcc0" presStyleIdx="2" presStyleCnt="4">
        <dgm:presLayoutVars>
          <dgm:chPref val="3"/>
        </dgm:presLayoutVars>
      </dgm:prSet>
      <dgm:spPr/>
    </dgm:pt>
    <dgm:pt modelId="{53EB0C0B-A14F-4A8A-BAA2-EF3545C66160}" type="pres">
      <dgm:prSet presAssocID="{870B2ABD-F269-4214-A5C9-1DA0B8743184}" presName="hierChild2" presStyleCnt="0"/>
      <dgm:spPr/>
    </dgm:pt>
    <dgm:pt modelId="{6176AB15-6102-439F-A04B-D66FC8AF4330}" type="pres">
      <dgm:prSet presAssocID="{77D75DA7-1994-4B10-B95F-6FCE5B68CE54}" presName="hierRoot1" presStyleCnt="0"/>
      <dgm:spPr/>
    </dgm:pt>
    <dgm:pt modelId="{D1A185A1-9D6B-4B0C-926A-603A861C5D6D}" type="pres">
      <dgm:prSet presAssocID="{77D75DA7-1994-4B10-B95F-6FCE5B68CE54}" presName="composite" presStyleCnt="0"/>
      <dgm:spPr/>
    </dgm:pt>
    <dgm:pt modelId="{E4BF2F90-7021-4D27-B3C1-5891144389D9}" type="pres">
      <dgm:prSet presAssocID="{77D75DA7-1994-4B10-B95F-6FCE5B68CE54}" presName="background" presStyleLbl="node0" presStyleIdx="3" presStyleCnt="4"/>
      <dgm:spPr/>
    </dgm:pt>
    <dgm:pt modelId="{DB5CF059-8B1A-4FF8-8CBA-11C2DF2666CB}" type="pres">
      <dgm:prSet presAssocID="{77D75DA7-1994-4B10-B95F-6FCE5B68CE54}" presName="text" presStyleLbl="fgAcc0" presStyleIdx="3" presStyleCnt="4">
        <dgm:presLayoutVars>
          <dgm:chPref val="3"/>
        </dgm:presLayoutVars>
      </dgm:prSet>
      <dgm:spPr/>
    </dgm:pt>
    <dgm:pt modelId="{168B5AA4-84A1-463F-9B87-16086A075476}" type="pres">
      <dgm:prSet presAssocID="{77D75DA7-1994-4B10-B95F-6FCE5B68CE54}" presName="hierChild2" presStyleCnt="0"/>
      <dgm:spPr/>
    </dgm:pt>
  </dgm:ptLst>
  <dgm:cxnLst>
    <dgm:cxn modelId="{49EE8929-C913-4CB5-BA56-53C7124CCA45}" type="presOf" srcId="{868E7478-8BDF-4B18-B527-9413AE7720AC}" destId="{4F428CEC-E3B8-4AC5-92EE-A17928B0F752}" srcOrd="0" destOrd="0" presId="urn:microsoft.com/office/officeart/2005/8/layout/hierarchy1"/>
    <dgm:cxn modelId="{8254BF45-65EE-444C-8733-A5A593BECBCD}" srcId="{9EA3CAFB-DE41-4C35-907D-338C9FF48265}" destId="{4F6DCDE4-8568-4EC5-9353-F15BEC4F180B}" srcOrd="0" destOrd="0" parTransId="{34B66E0F-E3DA-4E8E-B785-7A25A04E46DD}" sibTransId="{7C4A3405-FBE3-40EC-B1BC-9014A461B0FA}"/>
    <dgm:cxn modelId="{D25B7C48-B387-4B88-974E-AE902D7BD51C}" srcId="{9EA3CAFB-DE41-4C35-907D-338C9FF48265}" destId="{868E7478-8BDF-4B18-B527-9413AE7720AC}" srcOrd="1" destOrd="0" parTransId="{A524FA87-23E5-4E41-8B84-60DEA85E0CE2}" sibTransId="{C25987B2-47B9-4622-8505-FAB0B5E875CE}"/>
    <dgm:cxn modelId="{5680EB50-5084-458F-AF4D-57F956B0D9C1}" srcId="{9EA3CAFB-DE41-4C35-907D-338C9FF48265}" destId="{870B2ABD-F269-4214-A5C9-1DA0B8743184}" srcOrd="2" destOrd="0" parTransId="{4037898B-3146-4E1A-A188-38EF1A4117CA}" sibTransId="{412718F4-958C-4934-90EF-9573352D9E41}"/>
    <dgm:cxn modelId="{F1B1FD7B-3062-4FDD-B92F-C7D533E9A732}" type="presOf" srcId="{9EA3CAFB-DE41-4C35-907D-338C9FF48265}" destId="{5DE8A75A-F3A3-4974-BBEC-E90AB35298FE}" srcOrd="0" destOrd="0" presId="urn:microsoft.com/office/officeart/2005/8/layout/hierarchy1"/>
    <dgm:cxn modelId="{9B156C8E-772C-4F0E-A7F2-870B1BECE888}" type="presOf" srcId="{4F6DCDE4-8568-4EC5-9353-F15BEC4F180B}" destId="{92340556-9B2F-416C-A748-7DD6D517C6E4}" srcOrd="0" destOrd="0" presId="urn:microsoft.com/office/officeart/2005/8/layout/hierarchy1"/>
    <dgm:cxn modelId="{2C3D82C2-8CD6-4D28-AAE4-44909E8D3B8E}" type="presOf" srcId="{77D75DA7-1994-4B10-B95F-6FCE5B68CE54}" destId="{DB5CF059-8B1A-4FF8-8CBA-11C2DF2666CB}" srcOrd="0" destOrd="0" presId="urn:microsoft.com/office/officeart/2005/8/layout/hierarchy1"/>
    <dgm:cxn modelId="{2AFB2CDF-5072-4E39-AE1B-8F830BE20792}" type="presOf" srcId="{870B2ABD-F269-4214-A5C9-1DA0B8743184}" destId="{B66ACF4A-7E99-478D-88F1-C58F74200C26}" srcOrd="0" destOrd="0" presId="urn:microsoft.com/office/officeart/2005/8/layout/hierarchy1"/>
    <dgm:cxn modelId="{2C2B22E5-1014-4489-BF05-02DEE4649CE7}" srcId="{9EA3CAFB-DE41-4C35-907D-338C9FF48265}" destId="{77D75DA7-1994-4B10-B95F-6FCE5B68CE54}" srcOrd="3" destOrd="0" parTransId="{CCFB5335-1905-4DED-8F7F-5C30B0203B1E}" sibTransId="{D1400087-592A-4DA9-99D5-4904FCD1882D}"/>
    <dgm:cxn modelId="{957AC78B-861B-4D1A-ADE5-993ADE11C1C9}" type="presParOf" srcId="{5DE8A75A-F3A3-4974-BBEC-E90AB35298FE}" destId="{0FB8C3E6-4C5B-4A33-A330-FAC531488F49}" srcOrd="0" destOrd="0" presId="urn:microsoft.com/office/officeart/2005/8/layout/hierarchy1"/>
    <dgm:cxn modelId="{A0F3B89D-4787-4D9C-B7AC-5D4576D12351}" type="presParOf" srcId="{0FB8C3E6-4C5B-4A33-A330-FAC531488F49}" destId="{62383472-9538-4654-B069-91CAF7FDF46A}" srcOrd="0" destOrd="0" presId="urn:microsoft.com/office/officeart/2005/8/layout/hierarchy1"/>
    <dgm:cxn modelId="{613BF519-772B-4F71-ACA9-69BDC7EBB801}" type="presParOf" srcId="{62383472-9538-4654-B069-91CAF7FDF46A}" destId="{A221F78B-2665-49EB-8AE6-A03A3E63FF00}" srcOrd="0" destOrd="0" presId="urn:microsoft.com/office/officeart/2005/8/layout/hierarchy1"/>
    <dgm:cxn modelId="{DE97432C-1D30-44C7-8800-90A980E403B9}" type="presParOf" srcId="{62383472-9538-4654-B069-91CAF7FDF46A}" destId="{92340556-9B2F-416C-A748-7DD6D517C6E4}" srcOrd="1" destOrd="0" presId="urn:microsoft.com/office/officeart/2005/8/layout/hierarchy1"/>
    <dgm:cxn modelId="{82F580D5-B30E-42D9-A438-12C8FAC064FA}" type="presParOf" srcId="{0FB8C3E6-4C5B-4A33-A330-FAC531488F49}" destId="{7A3985B7-93F2-4104-858E-DC6DB5638423}" srcOrd="1" destOrd="0" presId="urn:microsoft.com/office/officeart/2005/8/layout/hierarchy1"/>
    <dgm:cxn modelId="{274EDC08-6B0A-4160-B06F-783391F878DB}" type="presParOf" srcId="{5DE8A75A-F3A3-4974-BBEC-E90AB35298FE}" destId="{7772DE2F-9E2E-425F-920C-F7BB86276BF8}" srcOrd="1" destOrd="0" presId="urn:microsoft.com/office/officeart/2005/8/layout/hierarchy1"/>
    <dgm:cxn modelId="{0EB3CF98-D6CF-4F79-A9A7-68957ABE427F}" type="presParOf" srcId="{7772DE2F-9E2E-425F-920C-F7BB86276BF8}" destId="{C9A92F48-6535-4C54-9EE7-07FE667FE889}" srcOrd="0" destOrd="0" presId="urn:microsoft.com/office/officeart/2005/8/layout/hierarchy1"/>
    <dgm:cxn modelId="{EAC5FA7B-2C9B-44B3-8B02-788CD27E0245}" type="presParOf" srcId="{C9A92F48-6535-4C54-9EE7-07FE667FE889}" destId="{E583F0F4-C057-419A-B9AA-4AA3DA66CE47}" srcOrd="0" destOrd="0" presId="urn:microsoft.com/office/officeart/2005/8/layout/hierarchy1"/>
    <dgm:cxn modelId="{5CE805A4-8151-40A8-BBCD-BA24D323D66B}" type="presParOf" srcId="{C9A92F48-6535-4C54-9EE7-07FE667FE889}" destId="{4F428CEC-E3B8-4AC5-92EE-A17928B0F752}" srcOrd="1" destOrd="0" presId="urn:microsoft.com/office/officeart/2005/8/layout/hierarchy1"/>
    <dgm:cxn modelId="{BAD946F6-59D8-4F18-831B-D68F6D8C8C3C}" type="presParOf" srcId="{7772DE2F-9E2E-425F-920C-F7BB86276BF8}" destId="{B241C51C-CA57-4AE9-8816-25336522318A}" srcOrd="1" destOrd="0" presId="urn:microsoft.com/office/officeart/2005/8/layout/hierarchy1"/>
    <dgm:cxn modelId="{986F31BB-57E5-49AF-8AF3-F7B2B36013FB}" type="presParOf" srcId="{5DE8A75A-F3A3-4974-BBEC-E90AB35298FE}" destId="{BBDF843D-3A54-4EC1-A259-540240C19FE3}" srcOrd="2" destOrd="0" presId="urn:microsoft.com/office/officeart/2005/8/layout/hierarchy1"/>
    <dgm:cxn modelId="{A2F35E00-88C9-45BE-8372-D27F74851529}" type="presParOf" srcId="{BBDF843D-3A54-4EC1-A259-540240C19FE3}" destId="{0B9FD5D0-5B18-4D99-A59E-A644FA5FCECE}" srcOrd="0" destOrd="0" presId="urn:microsoft.com/office/officeart/2005/8/layout/hierarchy1"/>
    <dgm:cxn modelId="{68CD057F-E4E6-4E3B-BFEB-6572E9D7625A}" type="presParOf" srcId="{0B9FD5D0-5B18-4D99-A59E-A644FA5FCECE}" destId="{E49DD5A0-7F1A-412F-A709-02083D85D3FE}" srcOrd="0" destOrd="0" presId="urn:microsoft.com/office/officeart/2005/8/layout/hierarchy1"/>
    <dgm:cxn modelId="{4E0710B2-CD80-4972-B52F-0EF56241E47F}" type="presParOf" srcId="{0B9FD5D0-5B18-4D99-A59E-A644FA5FCECE}" destId="{B66ACF4A-7E99-478D-88F1-C58F74200C26}" srcOrd="1" destOrd="0" presId="urn:microsoft.com/office/officeart/2005/8/layout/hierarchy1"/>
    <dgm:cxn modelId="{74BA0331-0E78-4F65-831C-0CEFA8945363}" type="presParOf" srcId="{BBDF843D-3A54-4EC1-A259-540240C19FE3}" destId="{53EB0C0B-A14F-4A8A-BAA2-EF3545C66160}" srcOrd="1" destOrd="0" presId="urn:microsoft.com/office/officeart/2005/8/layout/hierarchy1"/>
    <dgm:cxn modelId="{89B62857-790E-405D-8ED3-DCA8B59DC055}" type="presParOf" srcId="{5DE8A75A-F3A3-4974-BBEC-E90AB35298FE}" destId="{6176AB15-6102-439F-A04B-D66FC8AF4330}" srcOrd="3" destOrd="0" presId="urn:microsoft.com/office/officeart/2005/8/layout/hierarchy1"/>
    <dgm:cxn modelId="{42672835-11CF-4B5E-8219-E89C66D23C12}" type="presParOf" srcId="{6176AB15-6102-439F-A04B-D66FC8AF4330}" destId="{D1A185A1-9D6B-4B0C-926A-603A861C5D6D}" srcOrd="0" destOrd="0" presId="urn:microsoft.com/office/officeart/2005/8/layout/hierarchy1"/>
    <dgm:cxn modelId="{FCD9FB06-EA07-466E-9FF0-5C9620BDD859}" type="presParOf" srcId="{D1A185A1-9D6B-4B0C-926A-603A861C5D6D}" destId="{E4BF2F90-7021-4D27-B3C1-5891144389D9}" srcOrd="0" destOrd="0" presId="urn:microsoft.com/office/officeart/2005/8/layout/hierarchy1"/>
    <dgm:cxn modelId="{C675F968-D0C8-46BB-8A34-D8D2BFBC80A9}" type="presParOf" srcId="{D1A185A1-9D6B-4B0C-926A-603A861C5D6D}" destId="{DB5CF059-8B1A-4FF8-8CBA-11C2DF2666CB}" srcOrd="1" destOrd="0" presId="urn:microsoft.com/office/officeart/2005/8/layout/hierarchy1"/>
    <dgm:cxn modelId="{093B2F55-D474-48EA-905A-7B80D4023F1B}" type="presParOf" srcId="{6176AB15-6102-439F-A04B-D66FC8AF4330}" destId="{168B5AA4-84A1-463F-9B87-16086A0754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1F78B-2665-49EB-8AE6-A03A3E63FF00}">
      <dsp:nvSpPr>
        <dsp:cNvPr id="0" name=""/>
        <dsp:cNvSpPr/>
      </dsp:nvSpPr>
      <dsp:spPr>
        <a:xfrm>
          <a:off x="2812" y="693784"/>
          <a:ext cx="2008375" cy="1275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340556-9B2F-416C-A748-7DD6D517C6E4}">
      <dsp:nvSpPr>
        <dsp:cNvPr id="0" name=""/>
        <dsp:cNvSpPr/>
      </dsp:nvSpPr>
      <dsp:spPr>
        <a:xfrm>
          <a:off x="225965" y="905779"/>
          <a:ext cx="2008375" cy="1275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You</a:t>
          </a:r>
          <a:r>
            <a:rPr lang="en-US" sz="2000" kern="1200"/>
            <a:t> decide what happens to your belongings, not the government. </a:t>
          </a:r>
        </a:p>
      </dsp:txBody>
      <dsp:txXfrm>
        <a:off x="263318" y="943132"/>
        <a:ext cx="1933669" cy="1200612"/>
      </dsp:txXfrm>
    </dsp:sp>
    <dsp:sp modelId="{E583F0F4-C057-419A-B9AA-4AA3DA66CE47}">
      <dsp:nvSpPr>
        <dsp:cNvPr id="0" name=""/>
        <dsp:cNvSpPr/>
      </dsp:nvSpPr>
      <dsp:spPr>
        <a:xfrm>
          <a:off x="2457493" y="693784"/>
          <a:ext cx="2008375" cy="1275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28CEC-E3B8-4AC5-92EE-A17928B0F752}">
      <dsp:nvSpPr>
        <dsp:cNvPr id="0" name=""/>
        <dsp:cNvSpPr/>
      </dsp:nvSpPr>
      <dsp:spPr>
        <a:xfrm>
          <a:off x="2680646" y="905779"/>
          <a:ext cx="2008375" cy="1275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Allows you to make decisions about healthcare ahead of time in case you are unable to do so on your own in the future. </a:t>
          </a:r>
        </a:p>
      </dsp:txBody>
      <dsp:txXfrm>
        <a:off x="2717999" y="943132"/>
        <a:ext cx="1933669" cy="1200612"/>
      </dsp:txXfrm>
    </dsp:sp>
    <dsp:sp modelId="{E49DD5A0-7F1A-412F-A709-02083D85D3FE}">
      <dsp:nvSpPr>
        <dsp:cNvPr id="0" name=""/>
        <dsp:cNvSpPr/>
      </dsp:nvSpPr>
      <dsp:spPr>
        <a:xfrm>
          <a:off x="4912174" y="693784"/>
          <a:ext cx="2008375" cy="1275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ACF4A-7E99-478D-88F1-C58F74200C26}">
      <dsp:nvSpPr>
        <dsp:cNvPr id="0" name=""/>
        <dsp:cNvSpPr/>
      </dsp:nvSpPr>
      <dsp:spPr>
        <a:xfrm>
          <a:off x="5135327" y="905779"/>
          <a:ext cx="2008375" cy="1275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Plan and provide for your children’s futures. </a:t>
          </a:r>
        </a:p>
      </dsp:txBody>
      <dsp:txXfrm>
        <a:off x="5172680" y="943132"/>
        <a:ext cx="1933669" cy="1200612"/>
      </dsp:txXfrm>
    </dsp:sp>
    <dsp:sp modelId="{E4BF2F90-7021-4D27-B3C1-5891144389D9}">
      <dsp:nvSpPr>
        <dsp:cNvPr id="0" name=""/>
        <dsp:cNvSpPr/>
      </dsp:nvSpPr>
      <dsp:spPr>
        <a:xfrm>
          <a:off x="7366855" y="693784"/>
          <a:ext cx="2008375" cy="1275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CF059-8B1A-4FF8-8CBA-11C2DF2666CB}">
      <dsp:nvSpPr>
        <dsp:cNvPr id="0" name=""/>
        <dsp:cNvSpPr/>
      </dsp:nvSpPr>
      <dsp:spPr>
        <a:xfrm>
          <a:off x="7590008" y="905779"/>
          <a:ext cx="2008375" cy="1275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Makes your loved ones’ lives easier by not overwhelming them with costly court processes.</a:t>
          </a:r>
        </a:p>
      </dsp:txBody>
      <dsp:txXfrm>
        <a:off x="7627361" y="943132"/>
        <a:ext cx="1933669" cy="1200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B58DE-AF3E-4E2A-8A44-E5D26ADE3CB5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35FB9-4C7C-4153-88C0-EA0117737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38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Stock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835FB9-4C7C-4153-88C0-EA0117737A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07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Stock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835FB9-4C7C-4153-88C0-EA0117737A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32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Stock image</a:t>
            </a:r>
          </a:p>
          <a:p>
            <a:endParaRPr lang="en-US" dirty="0"/>
          </a:p>
          <a:p>
            <a:r>
              <a:rPr lang="en-US" dirty="0"/>
              <a:t>Put the pet item here </a:t>
            </a:r>
            <a:r>
              <a:rPr lang="en-US" dirty="0" err="1"/>
              <a:t>bc</a:t>
            </a:r>
            <a:r>
              <a:rPr lang="en-US" dirty="0"/>
              <a:t> a lot of families send their kids off to college with a pet, old family or new adoptee, and can say a thing or two about how it, and creating an estate plan, can imbue the child with a sense of responsibility as they go into college?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835FB9-4C7C-4153-88C0-EA0117737A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35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Comic from: https://www.calprobate.com/resources/estate-planningg-humor/. </a:t>
            </a:r>
          </a:p>
          <a:p>
            <a:endParaRPr lang="en-US" dirty="0"/>
          </a:p>
          <a:p>
            <a:r>
              <a:rPr lang="en-US" dirty="0"/>
              <a:t>Consider replacing with generic creative commons question slide </a:t>
            </a:r>
            <a:r>
              <a:rPr lang="en-US" dirty="0" err="1"/>
              <a:t>unfortuna</a:t>
            </a:r>
            <a:endParaRPr lang="en-US" dirty="0"/>
          </a:p>
          <a:p>
            <a:endParaRPr lang="en-US" dirty="0"/>
          </a:p>
          <a:p>
            <a:r>
              <a:rPr lang="en-US" dirty="0"/>
              <a:t>I did replace the comic with just a stock creative commons image to minimize any copyright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835FB9-4C7C-4153-88C0-EA0117737A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54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5C5B382-57BD-4124-8F84-C2A8FB444BA6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B3A37AB-D926-423F-8407-C3F5576B29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513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B382-57BD-4124-8F84-C2A8FB444BA6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37AB-D926-423F-8407-C3F5576B2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0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B382-57BD-4124-8F84-C2A8FB444BA6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37AB-D926-423F-8407-C3F5576B29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341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B382-57BD-4124-8F84-C2A8FB444BA6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37AB-D926-423F-8407-C3F5576B294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278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B382-57BD-4124-8F84-C2A8FB444BA6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37AB-D926-423F-8407-C3F5576B2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32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B382-57BD-4124-8F84-C2A8FB444BA6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37AB-D926-423F-8407-C3F5576B294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232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B382-57BD-4124-8F84-C2A8FB444BA6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37AB-D926-423F-8407-C3F5576B29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768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B382-57BD-4124-8F84-C2A8FB444BA6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37AB-D926-423F-8407-C3F5576B294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194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B382-57BD-4124-8F84-C2A8FB444BA6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37AB-D926-423F-8407-C3F5576B294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39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B382-57BD-4124-8F84-C2A8FB444BA6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37AB-D926-423F-8407-C3F5576B2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8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B382-57BD-4124-8F84-C2A8FB444BA6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37AB-D926-423F-8407-C3F5576B294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37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B382-57BD-4124-8F84-C2A8FB444BA6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37AB-D926-423F-8407-C3F5576B2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4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B382-57BD-4124-8F84-C2A8FB444BA6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37AB-D926-423F-8407-C3F5576B294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40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B382-57BD-4124-8F84-C2A8FB444BA6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37AB-D926-423F-8407-C3F5576B294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22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B382-57BD-4124-8F84-C2A8FB444BA6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37AB-D926-423F-8407-C3F5576B2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9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B382-57BD-4124-8F84-C2A8FB444BA6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37AB-D926-423F-8407-C3F5576B294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26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B382-57BD-4124-8F84-C2A8FB444BA6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37AB-D926-423F-8407-C3F5576B2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1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C5B382-57BD-4124-8F84-C2A8FB444BA6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3A37AB-D926-423F-8407-C3F5576B2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5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flickr.com/photos/32345848@N07/41773216575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ckymountain-law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D684E-D23B-269A-ED95-1FFFFC748C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Importance of Estate Planning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0BA880-4F8B-0245-0783-15D5C81663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John Haddock, Esq.</a:t>
            </a:r>
          </a:p>
          <a:p>
            <a:r>
              <a:rPr lang="en-US" dirty="0"/>
              <a:t>Associate Attorney at Pearson and Paris, P.C.</a:t>
            </a:r>
          </a:p>
        </p:txBody>
      </p:sp>
    </p:spTree>
    <p:extLst>
      <p:ext uri="{BB962C8B-B14F-4D97-AF65-F5344CB8AC3E}">
        <p14:creationId xmlns:p14="http://schemas.microsoft.com/office/powerpoint/2010/main" val="3805210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B36B-A707-62A2-F204-13B54ADE9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0C907F-8396-BA48-F062-C2D262AEC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3306366" y="2462213"/>
            <a:ext cx="5579267" cy="3719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37BF08-6E5C-5E15-DA66-21A6080D6085}"/>
              </a:ext>
            </a:extLst>
          </p:cNvPr>
          <p:cNvSpPr txBox="1"/>
          <p:nvPr/>
        </p:nvSpPr>
        <p:spPr>
          <a:xfrm>
            <a:off x="3306366" y="6181725"/>
            <a:ext cx="55792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flickr.com/photos/32345848@N07/41773216575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462346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78C33-5DDB-F595-420B-944D11D4C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CB82F-B2B2-8ADE-F8EE-5723040A3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If you or someone you know wants to learn more about obtaining a will or other estate documents, talk with us so we can help you determine what documents you might need!</a:t>
            </a:r>
          </a:p>
          <a:p>
            <a:r>
              <a:rPr lang="en-US" dirty="0"/>
              <a:t>Feel free to contact us for a $100 consultation below.</a:t>
            </a:r>
          </a:p>
          <a:p>
            <a:r>
              <a:rPr lang="en-US" dirty="0"/>
              <a:t>Pearson and Paris</a:t>
            </a:r>
          </a:p>
          <a:p>
            <a:pPr lvl="1"/>
            <a:r>
              <a:rPr lang="en-US" dirty="0"/>
              <a:t>14142 Denver West Parkway Building 51, Suite 200, Lakewood, CO 80401</a:t>
            </a:r>
          </a:p>
          <a:p>
            <a:pPr lvl="1"/>
            <a:r>
              <a:rPr lang="en-US" dirty="0"/>
              <a:t>Phone: 303-996-8610</a:t>
            </a:r>
          </a:p>
          <a:p>
            <a:pPr lvl="1"/>
            <a:r>
              <a:rPr lang="en-US" dirty="0"/>
              <a:t>Website: </a:t>
            </a:r>
            <a:r>
              <a:rPr lang="en-US" dirty="0">
                <a:hlinkClick r:id="rId2"/>
              </a:rPr>
              <a:t>www.rockymountain-law.com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698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DC8B7-E10D-C145-B2D5-E3F02DEED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 dirty="0"/>
              <a:t>What is an estate plan?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32B87-ADCD-660A-6DEC-6B028CD3E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3395471" cy="33189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 estate plan enables you to decide what happens to your home, real estate, car, bank accounts, and other property after you pass.</a:t>
            </a:r>
          </a:p>
          <a:p>
            <a:r>
              <a:rPr lang="en-US" dirty="0"/>
              <a:t>Can help you protect and provide for your children.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4EE7F5-EC9A-F2A4-5D25-E78A03CD2D21}"/>
              </a:ext>
            </a:extLst>
          </p:cNvPr>
          <p:cNvSpPr txBox="1">
            <a:spLocks/>
          </p:cNvSpPr>
          <p:nvPr/>
        </p:nvSpPr>
        <p:spPr>
          <a:xfrm>
            <a:off x="6227064" y="2556932"/>
            <a:ext cx="4931663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Documents often included in estate plans are:</a:t>
            </a:r>
          </a:p>
          <a:p>
            <a:pPr lvl="1"/>
            <a:r>
              <a:rPr lang="en-US" dirty="0"/>
              <a:t>Wills,</a:t>
            </a:r>
          </a:p>
          <a:p>
            <a:pPr lvl="1"/>
            <a:r>
              <a:rPr lang="en-US" dirty="0"/>
              <a:t>Memo of Tangible Personal Property,</a:t>
            </a:r>
          </a:p>
          <a:p>
            <a:pPr lvl="1"/>
            <a:r>
              <a:rPr lang="en-US" dirty="0"/>
              <a:t>Trusts, </a:t>
            </a:r>
          </a:p>
          <a:p>
            <a:pPr lvl="1"/>
            <a:r>
              <a:rPr lang="en-US" dirty="0"/>
              <a:t>Advance Care Directives, and</a:t>
            </a:r>
          </a:p>
          <a:p>
            <a:pPr lvl="1"/>
            <a:r>
              <a:rPr lang="en-US" dirty="0"/>
              <a:t>Powers of Attorney. </a:t>
            </a:r>
          </a:p>
        </p:txBody>
      </p:sp>
    </p:spTree>
    <p:extLst>
      <p:ext uri="{BB962C8B-B14F-4D97-AF65-F5344CB8AC3E}">
        <p14:creationId xmlns:p14="http://schemas.microsoft.com/office/powerpoint/2010/main" val="1605458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9512BA-8D95-D019-A923-714AE9A81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is a will?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D0CC9-2C29-E042-7993-933AC905D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en-US"/>
              <a:t>A will specifies how your assets should be distributed after your death.</a:t>
            </a:r>
          </a:p>
          <a:p>
            <a:r>
              <a:rPr lang="en-US"/>
              <a:t>A memo of tangible personal property identifies who will receive specific personal property and does not need to be notarized, so you can update it on your own.</a:t>
            </a:r>
          </a:p>
          <a:p>
            <a:r>
              <a:rPr lang="en-US"/>
              <a:t>Appoint a trusted individual whose job it is to administer your estate according to your wishes.</a:t>
            </a:r>
          </a:p>
          <a:p>
            <a:r>
              <a:rPr lang="en-US"/>
              <a:t>Generally requires minimal engagement with court processes.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283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5EAE7-9D74-0247-3E6E-63B924726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is a trust?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F0F43-CCD6-AA97-44CB-7B672D234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263612"/>
          </a:xfrm>
        </p:spPr>
        <p:txBody>
          <a:bodyPr>
            <a:normAutofit/>
          </a:bodyPr>
          <a:lstStyle/>
          <a:p>
            <a:r>
              <a:rPr lang="en-US" dirty="0"/>
              <a:t>A legal document that appoints a trustee to hold assets on behalf of any beneficiaries. Can be revocable or irrevocable, with benefits and drawbacks to both. </a:t>
            </a:r>
          </a:p>
          <a:p>
            <a:r>
              <a:rPr lang="en-US" dirty="0"/>
              <a:t>The assets are distributed only according to the terms of the trust. </a:t>
            </a:r>
          </a:p>
          <a:p>
            <a:r>
              <a:rPr lang="en-US" dirty="0"/>
              <a:t>Enables you to protect your loved ones by controlling how and when your assets are given to them. </a:t>
            </a:r>
          </a:p>
          <a:p>
            <a:r>
              <a:rPr lang="en-US" dirty="0"/>
              <a:t>Helps avoid subjecting your estate to complicated probate processes.</a:t>
            </a:r>
          </a:p>
        </p:txBody>
      </p:sp>
    </p:spTree>
    <p:extLst>
      <p:ext uri="{BB962C8B-B14F-4D97-AF65-F5344CB8AC3E}">
        <p14:creationId xmlns:p14="http://schemas.microsoft.com/office/powerpoint/2010/main" val="2261838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A3A50B-6F7A-EB10-C9CF-9978E0638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What are advanced care directives?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n talking with a doctor">
            <a:extLst>
              <a:ext uri="{FF2B5EF4-FFF2-40B4-BE49-F238E27FC236}">
                <a16:creationId xmlns:a16="http://schemas.microsoft.com/office/drawing/2014/main" id="{9E259109-303B-20F6-71D7-F7A92EB349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7" r="-2" b="-2"/>
          <a:stretch>
            <a:fillRect/>
          </a:stretch>
        </p:blipFill>
        <p:spPr>
          <a:xfrm>
            <a:off x="1412683" y="1410208"/>
            <a:ext cx="5278777" cy="3858780"/>
          </a:xfrm>
          <a:prstGeom prst="rect">
            <a:avLst/>
          </a:prstGeom>
          <a:ln w="127000" cap="sq">
            <a:solidFill>
              <a:srgbClr val="3E352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B86C1-8D20-A4CD-00BD-F94165821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1"/>
            <a:ext cx="3557292" cy="351561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A.k.a. “living wills,” allow you to declare your wishes regarding medical care in the event you become unable to advocate for yourself.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Only kicks in when you are diagnosed with a terminal health condition.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You decide whether and how long you are placed on life support.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You decide how you want to spend your final moments. </a:t>
            </a:r>
          </a:p>
        </p:txBody>
      </p:sp>
    </p:spTree>
    <p:extLst>
      <p:ext uri="{BB962C8B-B14F-4D97-AF65-F5344CB8AC3E}">
        <p14:creationId xmlns:p14="http://schemas.microsoft.com/office/powerpoint/2010/main" val="559479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BCCA4-DF7E-823F-A2F7-00F36155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power of attorney?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E5C48-B383-95B6-6464-94A7377DC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Medical power of attorney allows your agent to make healthcare decisions on your behalf if you cannot advocate for yourself. </a:t>
            </a:r>
          </a:p>
          <a:p>
            <a:pPr lvl="1"/>
            <a:r>
              <a:rPr lang="en-US" dirty="0"/>
              <a:t>Effective before and after you are diagnosed with a terminal health condition.</a:t>
            </a:r>
          </a:p>
          <a:p>
            <a:pPr lvl="1"/>
            <a:r>
              <a:rPr lang="en-US" dirty="0"/>
              <a:t>Permits your agent to access your medical records, schedule health appointments, etc.</a:t>
            </a:r>
          </a:p>
          <a:p>
            <a:r>
              <a:rPr lang="en-US" dirty="0"/>
              <a:t>General power of attorney allows your agent to take necessary steps to protect your finances and satisfy your financial obligations so you don’t have to worry. </a:t>
            </a:r>
          </a:p>
          <a:p>
            <a:r>
              <a:rPr lang="en-US" dirty="0"/>
              <a:t>Requires identifying a person you trust to act on your behalf.</a:t>
            </a:r>
          </a:p>
        </p:txBody>
      </p:sp>
    </p:spTree>
    <p:extLst>
      <p:ext uri="{BB962C8B-B14F-4D97-AF65-F5344CB8AC3E}">
        <p14:creationId xmlns:p14="http://schemas.microsoft.com/office/powerpoint/2010/main" val="2952743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CF6A4D-26DF-EC6F-9B04-D92B743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56353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Why should you consider an estate plan?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enior couple in the kitchen">
            <a:extLst>
              <a:ext uri="{FF2B5EF4-FFF2-40B4-BE49-F238E27FC236}">
                <a16:creationId xmlns:a16="http://schemas.microsoft.com/office/drawing/2014/main" id="{B4DDBD4B-CF2F-B866-2416-3B498D25A8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84" b="-2"/>
          <a:stretch>
            <a:fillRect/>
          </a:stretch>
        </p:blipFill>
        <p:spPr>
          <a:xfrm>
            <a:off x="1412683" y="1410208"/>
            <a:ext cx="5278777" cy="3858780"/>
          </a:xfrm>
          <a:prstGeom prst="rect">
            <a:avLst/>
          </a:prstGeom>
          <a:ln w="127000" cap="sq">
            <a:solidFill>
              <a:srgbClr val="3E352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DFFB7-C3B6-759F-33E6-C49BF0AD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 dirty="0"/>
              <a:t>Estate planning isn’t only for the extremely wealthy.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An estate plan ensures you and your family are taken care of no matter what happens. 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A will can be flexible enough that you won’t need to revise it if you acquire more property, unless you want to change who receives what property.</a:t>
            </a:r>
          </a:p>
        </p:txBody>
      </p:sp>
    </p:spTree>
    <p:extLst>
      <p:ext uri="{BB962C8B-B14F-4D97-AF65-F5344CB8AC3E}">
        <p14:creationId xmlns:p14="http://schemas.microsoft.com/office/powerpoint/2010/main" val="1804374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9C4BCE-F824-89F0-E232-1F413F3E2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8FB6E7C-4369-DBD3-D914-266EB538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C8000CA-3303-2D8D-7CD0-2506D6301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D99F394-4078-83C0-AE5F-7DFC2FD28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CF2CB78-9C89-F9BE-02DA-452022E77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596EB66-CF9B-8E80-8A46-B91B8ADB67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3C75FD5-8F3E-9FB3-B052-90DE9D6B99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3F87CAE-775A-68A2-E7CC-C2066B27C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Estate plans are just as vital for young families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F1DCEC-BF9E-579F-F63D-C71B16964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n reading in bed with sleeping baby">
            <a:extLst>
              <a:ext uri="{FF2B5EF4-FFF2-40B4-BE49-F238E27FC236}">
                <a16:creationId xmlns:a16="http://schemas.microsoft.com/office/drawing/2014/main" id="{4E2381C5-1927-295E-068E-65CDC33169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" r="4437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  <a:ln w="88900" cap="sq" cmpd="thickThin">
            <a:solidFill>
              <a:srgbClr val="3E352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F8FAE9-CE44-77C6-1909-6BC4E79E4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C1B6C-8490-08AF-2A82-5050CC2AB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Identify a guardian for your child if you pass while they are young.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When your kid goes to college, retain access to medical records when they execute a medical power of attorney.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You can even provide for all pets in your estate plan.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8257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C9884-AA51-907C-87A7-3F2F460FC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Benefits of planning your estate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408729-C6D8-15AC-13EF-9E759AA4D4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417148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08441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324</TotalTime>
  <Words>789</Words>
  <Application>Microsoft Office PowerPoint</Application>
  <PresentationFormat>Widescreen</PresentationFormat>
  <Paragraphs>69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Arial</vt:lpstr>
      <vt:lpstr>Garamond</vt:lpstr>
      <vt:lpstr>Organic</vt:lpstr>
      <vt:lpstr>Importance of Estate Planning</vt:lpstr>
      <vt:lpstr>What is an estate plan?</vt:lpstr>
      <vt:lpstr>What is a will?</vt:lpstr>
      <vt:lpstr>What is a trust?</vt:lpstr>
      <vt:lpstr>What are advanced care directives?</vt:lpstr>
      <vt:lpstr>What is power of attorney?</vt:lpstr>
      <vt:lpstr>Why should you consider an estate plan?</vt:lpstr>
      <vt:lpstr>Estate plans are just as vital for young families</vt:lpstr>
      <vt:lpstr>Benefits of planning your estate</vt:lpstr>
      <vt:lpstr>Questions?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Haddock</dc:creator>
  <cp:lastModifiedBy>Jessica Larson</cp:lastModifiedBy>
  <cp:revision>63</cp:revision>
  <dcterms:created xsi:type="dcterms:W3CDTF">2025-09-22T21:38:26Z</dcterms:created>
  <dcterms:modified xsi:type="dcterms:W3CDTF">2026-03-24T12:22:37Z</dcterms:modified>
</cp:coreProperties>
</file>